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322" r:id="rId3"/>
    <p:sldId id="264" r:id="rId4"/>
    <p:sldId id="318" r:id="rId5"/>
    <p:sldId id="266" r:id="rId6"/>
    <p:sldId id="268" r:id="rId7"/>
    <p:sldId id="267" r:id="rId8"/>
    <p:sldId id="304" r:id="rId9"/>
    <p:sldId id="328" r:id="rId10"/>
    <p:sldId id="331" r:id="rId11"/>
    <p:sldId id="305" r:id="rId12"/>
    <p:sldId id="316" r:id="rId13"/>
    <p:sldId id="317" r:id="rId14"/>
    <p:sldId id="270" r:id="rId15"/>
    <p:sldId id="271" r:id="rId16"/>
    <p:sldId id="274" r:id="rId17"/>
    <p:sldId id="275" r:id="rId18"/>
    <p:sldId id="276" r:id="rId19"/>
    <p:sldId id="277" r:id="rId20"/>
    <p:sldId id="272" r:id="rId21"/>
    <p:sldId id="273" r:id="rId22"/>
    <p:sldId id="335" r:id="rId23"/>
    <p:sldId id="278" r:id="rId24"/>
    <p:sldId id="281" r:id="rId25"/>
    <p:sldId id="283" r:id="rId26"/>
    <p:sldId id="279" r:id="rId27"/>
    <p:sldId id="280" r:id="rId28"/>
    <p:sldId id="326" r:id="rId29"/>
    <p:sldId id="285" r:id="rId30"/>
    <p:sldId id="327" r:id="rId31"/>
    <p:sldId id="299" r:id="rId32"/>
    <p:sldId id="307" r:id="rId33"/>
    <p:sldId id="301" r:id="rId34"/>
    <p:sldId id="330" r:id="rId35"/>
    <p:sldId id="308" r:id="rId36"/>
    <p:sldId id="334" r:id="rId37"/>
    <p:sldId id="310" r:id="rId38"/>
    <p:sldId id="325" r:id="rId39"/>
    <p:sldId id="312" r:id="rId40"/>
    <p:sldId id="313" r:id="rId41"/>
    <p:sldId id="337" r:id="rId42"/>
    <p:sldId id="311" r:id="rId43"/>
    <p:sldId id="314" r:id="rId44"/>
    <p:sldId id="315" r:id="rId45"/>
    <p:sldId id="286" r:id="rId46"/>
    <p:sldId id="323" r:id="rId47"/>
    <p:sldId id="289" r:id="rId48"/>
    <p:sldId id="329" r:id="rId49"/>
    <p:sldId id="324" r:id="rId50"/>
    <p:sldId id="288" r:id="rId51"/>
    <p:sldId id="333" r:id="rId52"/>
    <p:sldId id="287" r:id="rId53"/>
    <p:sldId id="336" r:id="rId54"/>
    <p:sldId id="294" r:id="rId55"/>
    <p:sldId id="332" r:id="rId56"/>
    <p:sldId id="303" r:id="rId57"/>
    <p:sldId id="290" r:id="rId58"/>
    <p:sldId id="319" r:id="rId59"/>
    <p:sldId id="291" r:id="rId60"/>
    <p:sldId id="293" r:id="rId61"/>
    <p:sldId id="295" r:id="rId62"/>
    <p:sldId id="296" r:id="rId63"/>
    <p:sldId id="321" r:id="rId64"/>
    <p:sldId id="320" r:id="rId65"/>
    <p:sldId id="297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ru.wikipedia.org/wiki/%D0%9F%D1%80%D0%B5%D0%B7%D0%B8%D0%B4%D0%B5%D0%BD%D1%82_%D0%A0%D0%BE%D1%81%D1%81%D0%B8%D0%B8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499992" y="1340768"/>
            <a:ext cx="44644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</a:rPr>
              <a:t>Выборы: завтра начинается сегодня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ФГБОУ ВО БЕЛГОРОДСКИЙ ГАУ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ucida Console" pitchFamily="49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04664"/>
            <a:ext cx="914400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Управление библиотечно-информационных ресурсов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6381328"/>
            <a:ext cx="91440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onsole" pitchFamily="49" charset="0"/>
              </a:rPr>
              <a:t>2018 год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ucida Console" pitchFamily="49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27984" y="4725144"/>
            <a:ext cx="4536504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Lucida Console" pitchFamily="49" charset="0"/>
              </a:rPr>
              <a:t>18 марта </a:t>
            </a:r>
          </a:p>
          <a:p>
            <a:pPr algn="ctr"/>
            <a:r>
              <a:rPr lang="ru-RU" sz="2800" b="1" dirty="0" smtClean="0">
                <a:latin typeface="Lucida Console" pitchFamily="49" charset="0"/>
              </a:rPr>
              <a:t>Выборы президента Российской Федерации</a:t>
            </a:r>
            <a:endParaRPr lang="en-US" sz="2800" dirty="0" smtClean="0">
              <a:latin typeface="Lucida Console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4788024" cy="1162050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Х62 Избирательный кодекс 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И32 Белгородской </a:t>
            </a:r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области. - 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Белгород: </a:t>
            </a:r>
            <a:r>
              <a:rPr lang="ru-RU" sz="2400" dirty="0" err="1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Облтипография</a:t>
            </a:r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, 2007. - 270 с.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628800"/>
            <a:ext cx="4788024" cy="52292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Избирательный кодекс Белгородской области в соответствии с Конституцией РФ, Федеральным законом </a:t>
            </a: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«Об </a:t>
            </a:r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основных гарантиях избирательных прав и права на участие в референдуме граждан РФ</a:t>
            </a: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», другими федеральными законами, Уставом Белгородской области и другими законами Белгородской области устанавливает гарантии реализации гражданами РФ избирательных прав</a:t>
            </a:r>
            <a:endParaRPr lang="ru-RU" sz="2400" b="1" dirty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</p:txBody>
      </p:sp>
      <p:pic>
        <p:nvPicPr>
          <p:cNvPr id="9218" name="Picture 2" descr="C:\Documents and Settings\sorokina_an\Рабочий стол\скан Еглевская\2 - 001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13" t="2249" r="34279" b="32548"/>
          <a:stretch>
            <a:fillRect/>
          </a:stretch>
        </p:blipFill>
        <p:spPr bwMode="auto">
          <a:xfrm>
            <a:off x="4960570" y="692696"/>
            <a:ext cx="3921039" cy="561662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3969210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Кто такой кандидат?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42900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Кандидат (от лат. </a:t>
            </a:r>
            <a:r>
              <a:rPr lang="ru-RU" sz="24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candida</a:t>
            </a: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— «белая тога») – лицо, выдвинутое в установленном Федеральным законом, иным законом порядке в качестве претендента на замещаемую посредством прямых выборов должность или на членство в органе (палате органа) государственной власти или органе местного самоуправления либо зарегистрированное соответствующей избирательной комиссией в качестве кандидата</a:t>
            </a:r>
          </a:p>
        </p:txBody>
      </p:sp>
      <p:pic>
        <p:nvPicPr>
          <p:cNvPr id="56324" name="Picture 4" descr="http://orbita96.ru/upload/medialibrary/abb/abb387454b57fb5296dab677d548cbc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3672408" cy="240506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6326" name="Picture 6" descr="https://partner.100kursov.com/uploads/2016/12/06/21/44/eefd0e356afc52eddf1f3f3435e4f45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3851920" cy="239589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Что такое избирательная комиссия?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180344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Избирательные комиссии — независимые коллегиальные органы, формируемые в соответствии с избирательным законодательством, организующие и обеспечивающие подготовку и проведение выборов различного уровня. При проведении референдумов избирательные комиссии действуют в качестве комиссий референдума</a:t>
            </a:r>
          </a:p>
        </p:txBody>
      </p:sp>
      <p:pic>
        <p:nvPicPr>
          <p:cNvPr id="63490" name="Picture 2" descr="http://www.ykt.ru/izbirkom_gd2011/index_files/cik_rf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2520280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2" name="Picture 4" descr="http://www.belgorod.izbirkom.ru/upload/medialibrary/93b/%D0%9E%D0%B1%D0%BB%D0%B8%D0%B7%D0%B1%D0%B8%D1%80%D0%BA%D0%BE%D0%BC_230817_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484784"/>
            <a:ext cx="4032448" cy="263999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44824"/>
            <a:ext cx="79928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Центральная избирательная комиссия Российской Федерации — ЦИК РФ с 1995 года состоит из 15 членов, из которых 5 назначаются Президентом Российской Федерации, 5 —Советом Федерации, </a:t>
            </a:r>
          </a:p>
          <a:p>
            <a:pPr algn="ctr">
              <a:defRPr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5 — Государственной Думой. Каждый из них должен иметь, как минимум, высшее профессиональное образование (до внесения изменений в законодательство, необходимо было иметь высшее юридическое образование), желательно ученую степень в области права.</a:t>
            </a:r>
          </a:p>
          <a:p>
            <a:pPr algn="ctr">
              <a:defRPr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Действия избирательной комиссии могут контролировать наблюдатели только от политических партий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6632"/>
            <a:ext cx="90364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Что такое избирательная комиссия?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4.pikabu.ru/post_img/big/2014/05/06/3/1399341065_2128179784.jpg"/>
          <p:cNvPicPr>
            <a:picLocks noChangeAspect="1" noChangeArrowheads="1"/>
          </p:cNvPicPr>
          <p:nvPr/>
        </p:nvPicPr>
        <p:blipFill>
          <a:blip r:embed="rId2" cstate="print"/>
          <a:srcRect l="2792" t="3764" r="3110" b="2129"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  <a:effectLst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Из истории выборов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Первобытное общество</a:t>
            </a:r>
            <a:endParaRPr lang="ru-RU" sz="2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768" y="5733256"/>
            <a:ext cx="874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 первобытном обществе выбирали вождя племени, совет старейшин</a:t>
            </a:r>
            <a:endParaRPr lang="ru-RU" sz="2400" dirty="0"/>
          </a:p>
        </p:txBody>
      </p:sp>
      <p:pic>
        <p:nvPicPr>
          <p:cNvPr id="26626" name="Picture 2" descr="http://images.myshared.ru/9/865249/slide_5.jpg"/>
          <p:cNvPicPr>
            <a:picLocks noChangeAspect="1" noChangeArrowheads="1"/>
          </p:cNvPicPr>
          <p:nvPr/>
        </p:nvPicPr>
        <p:blipFill>
          <a:blip r:embed="rId2" cstate="print"/>
          <a:srcRect l="13776" t="39900" r="12200" b="8651"/>
          <a:stretch>
            <a:fillRect/>
          </a:stretch>
        </p:blipFill>
        <p:spPr bwMode="auto">
          <a:xfrm>
            <a:off x="704142" y="1268760"/>
            <a:ext cx="7735717" cy="40324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ds02.infourok.ru/uploads/ex/0515/0006e2e4-105f76c7/6/img1.jpg"/>
          <p:cNvPicPr>
            <a:picLocks noChangeAspect="1" noChangeArrowheads="1"/>
          </p:cNvPicPr>
          <p:nvPr/>
        </p:nvPicPr>
        <p:blipFill>
          <a:blip r:embed="rId2" cstate="print"/>
          <a:srcRect l="50938" t="50227" r="8514" b="22267"/>
          <a:stretch>
            <a:fillRect/>
          </a:stretch>
        </p:blipFill>
        <p:spPr bwMode="auto">
          <a:xfrm>
            <a:off x="4211960" y="1052736"/>
            <a:ext cx="4670588" cy="23762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Выборы в Древней Греции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381101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Истоки нынешних выборов лежат в Древней Греции и Древнем Риме. Там свободные граждане обязаны были участвовать в политической жизни, заседая в народных собраниях. Поднятием рук граждане – участники народного собрания выбирали десятерых стратегов (правителей) сроком на 1 год.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Воля народа, выраженная голосованием в собрании, приобретала силу закона</a:t>
            </a:r>
          </a:p>
        </p:txBody>
      </p:sp>
      <p:pic>
        <p:nvPicPr>
          <p:cNvPr id="6" name="Picture 2" descr="https://ds02.infourok.ru/uploads/ex/0515/0006e2e4-105f76c7/6/img1.jpg"/>
          <p:cNvPicPr>
            <a:picLocks noChangeAspect="1" noChangeArrowheads="1"/>
          </p:cNvPicPr>
          <p:nvPr/>
        </p:nvPicPr>
        <p:blipFill>
          <a:blip r:embed="rId2" cstate="print"/>
          <a:srcRect l="6186" t="50653" r="55777" b="17182"/>
          <a:stretch>
            <a:fillRect/>
          </a:stretch>
        </p:blipFill>
        <p:spPr bwMode="auto">
          <a:xfrm>
            <a:off x="251520" y="1052736"/>
            <a:ext cx="3696852" cy="23446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755576" y="3429000"/>
            <a:ext cx="2576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Древняя Греция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64088" y="3429000"/>
            <a:ext cx="21932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Древний Рим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Выборы в Древней Греции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340768"/>
            <a:ext cx="835292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 Древней Греции применялось открытое голосование и тайная баллотировка с помощью жребия. «Бюллетенем» был боб: белый боб означал «за», черный - «против». В Афинах существовал еще один тип тайного голосования «суд черепков»: по нему община имела право изгонять из пределов города любого общественного деятеля, если его популярность угрожала основам демократии. Процедура голосования выглядела так: участник получал черепок и писал на нем имя человека, которого считал нужным изгнать из Афин, а затем помещал черепок в специальное огороженное место на площади. Тот, чье имя повторялось большее число раз, объявлялся изгнанным  </a:t>
            </a:r>
          </a:p>
          <a:p>
            <a:pPr algn="ctr"/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Выборы в Древнем Риме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980728"/>
            <a:ext cx="6372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 Древнем Риме предвыборная кампания начиналась задолго до дня голосования. Кандидат заявлял органам власти о своем желании баллотироваться. После этого начиналась предвыборная борьба. Происходило это следующим образом: кандидат облачался в белоснежную тогу (кандидата), что означало его чистую совесть, и отправлялся на площади и базары, прося поддержки у избирателей. В день голосования каждый избиратель получал маленькую дощечку - избирательный бюллетень - и писал на ней имя кандидата и опускал в урну</a:t>
            </a:r>
          </a:p>
        </p:txBody>
      </p:sp>
      <p:pic>
        <p:nvPicPr>
          <p:cNvPr id="40962" name="Picture 2" descr="http://oplib.ru/image.php?way=oplib/baza12/235604205094.files/image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24744"/>
            <a:ext cx="2754306" cy="453650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5657671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Кандидат на выборы в Древнем Риме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Выборы в Древнем Риме</a:t>
            </a:r>
          </a:p>
        </p:txBody>
      </p:sp>
      <p:pic>
        <p:nvPicPr>
          <p:cNvPr id="1026" name="Picture 2" descr="http://math.msu.su/%7Eapentus/znaete/images/ostrak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844824"/>
            <a:ext cx="5015145" cy="2664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http://900igr.net/datai/istorija/Kultura-Drevnej-Gretsii/0004-008-CHto-javljaetsja-tvoreniem-grek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2664296" cy="37456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67544" y="5517232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Избирательная урна -Амфора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4941168"/>
            <a:ext cx="4680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Избирательный бюллетень - дощечка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3492193" y="2639615"/>
            <a:ext cx="25186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836712"/>
            <a:ext cx="91440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«Чтобы сделать из людей хороших граждан, им следует дать возможность проявлять свои права граждан и исполнять обязанности граждан»</a:t>
            </a:r>
          </a:p>
          <a:p>
            <a:pPr algn="ctr"/>
            <a:endParaRPr lang="ru-RU" sz="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algn="ctr"/>
            <a:endParaRPr lang="ru-RU" sz="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algn="ctr"/>
            <a:endParaRPr lang="ru-RU" sz="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algn="ctr"/>
            <a:endParaRPr lang="ru-RU" sz="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algn="ctr"/>
            <a:endParaRPr lang="ru-RU" sz="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algn="ctr"/>
            <a:endParaRPr lang="ru-RU" sz="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algn="r"/>
            <a:endParaRPr lang="ru-RU" sz="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algn="r"/>
            <a:endParaRPr lang="ru-RU" sz="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algn="r"/>
            <a:endParaRPr lang="ru-RU" sz="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algn="r"/>
            <a:endParaRPr lang="ru-RU" sz="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algn="r"/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С. </a:t>
            </a:r>
            <a:r>
              <a:rPr lang="ru-RU" sz="28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Смайлс</a:t>
            </a:r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(английский писатель)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484784"/>
            <a:ext cx="77768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 Древней Руси царила прямая демократия. Особенно ярко это проявилось в Новгороде (вече) и Пскове. На вече рассматривались наиболее важные вопросы государственной жизни: избирались, назначались и смещались должностные лица, принимались законопроекты. Вече распоряжалось земельным фондом, вершило судопроизводство, рассматривало различные жалобы, устанавливало льготы и привилегии. Все решения на нем принимались посредством выборного принципа: присутствующие высказывались «за» или «против» предложений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1663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Выборы на Руси</a:t>
            </a:r>
          </a:p>
        </p:txBody>
      </p:sp>
      <p:sp>
        <p:nvSpPr>
          <p:cNvPr id="10242" name="AutoShape 2" descr="https://ppt4web.ru/images/50/3907/640/img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31840" y="1595021"/>
            <a:ext cx="60121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Первая Государственная Дума была создана в России после издания Николаем II Манифеста 17 октября 1905 года. Но выборы в Думу не были прямыми, всеобщими и равными, а косвенными и многоступенчатыми. К участию в выборах допускались мужчины, достигшие 25-летнего возраста. Не получили избирательных прав женщины, военнослужащие, студенты, народы, ведущие кочевой образ жизни, губернаторы, градоначальники, служащие полиции</a:t>
            </a:r>
          </a:p>
        </p:txBody>
      </p:sp>
      <p:pic>
        <p:nvPicPr>
          <p:cNvPr id="9218" name="Picture 2" descr="http://www.neizvestniy-geniy.ru/images/works/photo/2013/03/869335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2664296" cy="48458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95536" y="6237312"/>
            <a:ext cx="2454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Николаем  II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Выборы во время правления Николая </a:t>
            </a:r>
            <a:r>
              <a:rPr lang="en-US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II</a:t>
            </a:r>
            <a:endParaRPr lang="ru-RU" sz="4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89240"/>
            <a:ext cx="4788024" cy="1162050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Сулоев, И.Н. 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К вопросу </a:t>
            </a:r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о трансформации политического мировосприятия крестьян в период выборов в </a:t>
            </a:r>
            <a:r>
              <a:rPr lang="en-US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I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 государственную </a:t>
            </a:r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Думу (на материалах Костромской и Ярославской губерний) [Электронный ресурс] / И.Н. Сулоев, А.М. Белов. // Вестник Костромского государственного университета им. Н. А. Некрасова. — Электрон. дан. — 2013. — № 5. — С. 60-63. — Режим доступа: https://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e.lanbook.com/journal/issue/289807</a:t>
            </a:r>
            <a:endParaRPr lang="ru-RU" sz="2400" dirty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429000"/>
            <a:ext cx="4788024" cy="2697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3290640" cy="46996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 descr="C:\Documents and Settings\lisavchova_na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t="28365"/>
          <a:stretch>
            <a:fillRect/>
          </a:stretch>
        </p:blipFill>
        <p:spPr bwMode="auto">
          <a:xfrm>
            <a:off x="5580112" y="3140968"/>
            <a:ext cx="3312368" cy="350189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281975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lgik.ru/user_upload/den-v-istorii/1791/Erog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545" y="548680"/>
            <a:ext cx="8192910" cy="4608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551723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Первая Государственная Дума при правлении </a:t>
            </a:r>
            <a:endParaRPr lang="en-US" sz="2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Николая </a:t>
            </a:r>
            <a:r>
              <a:rPr lang="en-US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II</a:t>
            </a:r>
            <a:endParaRPr lang="ru-RU" sz="2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157192"/>
            <a:ext cx="8334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 годы советской власти избиратели не выбирали – в бюллетене стояла только одна фамилия. Поэтому выборы были формальными. Прямыми и тайными, но формальными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Выборы в Советское время</a:t>
            </a:r>
          </a:p>
        </p:txBody>
      </p:sp>
      <p:pic>
        <p:nvPicPr>
          <p:cNvPr id="34818" name="Picture 2" descr="http://www.archive.perm.ru/exhibits/elections/images/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5716" y="1124744"/>
            <a:ext cx="5112568" cy="39111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365104"/>
            <a:ext cx="8100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И только в 1989 году впервые выборы проходили на альтернативной основе. В последующие годы избирательное законодательство значительно менялось. Стремление сделать выборы честными и чистыми привело к чёткой регламентации выборов</a:t>
            </a:r>
          </a:p>
        </p:txBody>
      </p:sp>
      <p:pic>
        <p:nvPicPr>
          <p:cNvPr id="37890" name="Picture 2" descr="http://www.rcoit.ru/upload/medialibrary/40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189" y="476672"/>
            <a:ext cx="7145622" cy="35966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2132856"/>
            <a:ext cx="42839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Сегодня выборы проводятся на основе всеобщего равного и прямого избирательного права при тайном голосовании, а  участие гражданин Российской Федерации в выборах является свободным и добровольным</a:t>
            </a:r>
          </a:p>
        </p:txBody>
      </p:sp>
      <p:pic>
        <p:nvPicPr>
          <p:cNvPr id="32770" name="Picture 2" descr="https://cdn.eksmo.ru/v2/430000000000156833/COVER/cover3d1__w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3057662" cy="49330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Избирательная система нашего времени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198884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Сегодня мы выбираем депутатов и Президента согласно Федеральному закону «Об основных гарантиях избирательных прав и права на участие в референдуме граждан Российской Федерации»</a:t>
            </a:r>
          </a:p>
        </p:txBody>
      </p:sp>
      <p:pic>
        <p:nvPicPr>
          <p:cNvPr id="35842" name="Picture 2" descr="http://old2.krd.ru/file/article/be/f2/f9e8dfe9c531fe1a29393b054b95/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3648405" cy="27363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844" name="Picture 4" descr="http://www.603i7.com/wp-content/uploads/2015/10/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3759906"/>
            <a:ext cx="3672408" cy="24500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4788024" cy="1268760"/>
          </a:xfrm>
        </p:spPr>
        <p:txBody>
          <a:bodyPr>
            <a:noAutofit/>
          </a:bodyPr>
          <a:lstStyle/>
          <a:p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Х40 	Конституция </a:t>
            </a:r>
            <a:b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</a:b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К65 Российской Федерации. – М.: ЭКСМО, 2011. - 32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564904"/>
            <a:ext cx="4788024" cy="3273227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Настоящее издание содержит текст основного закона страны – Конституции Российской Федерации с изменениями, внесенными Федеральными конституционными законами</a:t>
            </a:r>
          </a:p>
        </p:txBody>
      </p:sp>
      <p:pic>
        <p:nvPicPr>
          <p:cNvPr id="4098" name="Picture 2" descr="C:\Documents and Settings\sorokina_an\Рабочий стол\скан Еглевская\2 - 000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47" t="666" r="40913" b="32548"/>
          <a:stretch>
            <a:fillRect/>
          </a:stretch>
        </p:blipFill>
        <p:spPr bwMode="auto">
          <a:xfrm>
            <a:off x="5004048" y="476672"/>
            <a:ext cx="3744416" cy="597857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997839"/>
            <a:ext cx="79208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    </a:t>
            </a:r>
          </a:p>
          <a:p>
            <a:pPr marL="457200" indent="-457200" algn="ctr">
              <a:buAutoNum type="arabicPeriod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Граждане Российской Федерации имеют право участвовать в управлении делами государства как непосредственно, так и через своих представителей.     </a:t>
            </a:r>
          </a:p>
          <a:p>
            <a:pPr marL="457200" indent="-457200"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2. Граждане Российской Федерации имеют право избирать и быть избранными в органы государственной власти и органы местного самоуправления, а также участвовать в референдуме...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88640"/>
            <a:ext cx="90364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Статья 32 Конституции Российской Федерации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involokolamsk.ru/upload/page/411/19911_picture_d2da5dcf443dc8aea67c49b017f4191e852119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4864"/>
            <a:ext cx="4788024" cy="116205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РФ. Законы. О внесении изменений в федеральный закон «О выборах Президента Российской Федерации»: федеральный закон от 1 июня 2017 г. № 103-ФЗ // Новые законы и нормативные акты. – 2017. - №15. – С. 59-122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789040"/>
            <a:ext cx="4788024" cy="2746847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Федеральный закон от 1 июня 2017 года № 103-ФЗ подробно раскрывает протокол проведения выборов Президента Российской Федерации </a:t>
            </a:r>
          </a:p>
        </p:txBody>
      </p:sp>
      <p:pic>
        <p:nvPicPr>
          <p:cNvPr id="5122" name="Picture 2" descr="C:\Documents and Settings\sorokina_an\Рабочий стол\скан Еглевская\2 - 0006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4057" b="32548"/>
          <a:stretch>
            <a:fillRect/>
          </a:stretch>
        </p:blipFill>
        <p:spPr bwMode="auto">
          <a:xfrm>
            <a:off x="5004048" y="332656"/>
            <a:ext cx="3292964" cy="466811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123" name="Picture 3" descr="C:\Documents and Settings\sorokina_an\Рабочий стол\скан Еглевская\2 - 0007.tif"/>
          <p:cNvPicPr>
            <a:picLocks noChangeAspect="1" noChangeArrowheads="1"/>
          </p:cNvPicPr>
          <p:nvPr/>
        </p:nvPicPr>
        <p:blipFill>
          <a:blip r:embed="rId3" cstate="print"/>
          <a:srcRect l="33285" t="49734" r="8578" b="2328"/>
          <a:stretch>
            <a:fillRect/>
          </a:stretch>
        </p:blipFill>
        <p:spPr bwMode="auto">
          <a:xfrm>
            <a:off x="5364088" y="2708920"/>
            <a:ext cx="3421936" cy="388843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00464" y="1214422"/>
            <a:ext cx="51435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Решение о введении поста Президента РСФСР, избираемого всенародным голосованием сроком на 5 лет, было принято на референдуме 17 марта 1991 года. </a:t>
            </a:r>
          </a:p>
          <a:p>
            <a:pPr algn="ctr"/>
            <a:endParaRPr lang="ru-RU" sz="2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Положение о прямых выборах Президента сохранилось и в Конституции Российской Федерации 1993 года</a:t>
            </a:r>
          </a:p>
        </p:txBody>
      </p:sp>
      <p:sp>
        <p:nvSpPr>
          <p:cNvPr id="18434" name="AutoShape 2" descr="&amp;Scy;&amp;pcy;&amp;icy;&amp;scy;&amp;ocy;&amp;kcy; &amp;pcy;&amp;rcy;&amp;iecy;&amp;zcy;&amp;icy;&amp;dcy;&amp;iecy;&amp;ncy;&amp;tcy;&amp;ocy;&amp;vcy; &amp;Rcy;&amp;ocy;&amp;scy;&amp;scy;&amp;icy;&amp;icy; &amp;pcy;&amp;ocy; &amp;pcy;&amp;ocy;&amp;rcy;&amp;yacy;&amp;dcy;&amp;kcy;&amp;ucy;"/>
          <p:cNvSpPr>
            <a:spLocks noChangeAspect="1" noChangeArrowheads="1"/>
          </p:cNvSpPr>
          <p:nvPr/>
        </p:nvSpPr>
        <p:spPr bwMode="auto">
          <a:xfrm>
            <a:off x="155575" y="-2286000"/>
            <a:ext cx="3314700" cy="4762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8" name="Picture 2" descr="http://images.myshared.ru/6/780191/slide_25.jpg"/>
          <p:cNvPicPr>
            <a:picLocks noChangeAspect="1" noChangeArrowheads="1"/>
          </p:cNvPicPr>
          <p:nvPr/>
        </p:nvPicPr>
        <p:blipFill>
          <a:blip r:embed="rId2" cstate="print"/>
          <a:srcRect l="29182" t="25629" r="33125" b="13453"/>
          <a:stretch>
            <a:fillRect/>
          </a:stretch>
        </p:blipFill>
        <p:spPr bwMode="auto">
          <a:xfrm>
            <a:off x="251520" y="620688"/>
            <a:ext cx="3742616" cy="453650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0" y="5445224"/>
            <a:ext cx="46634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Борис Николаевич Ельцин –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Первый Президент России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1991-1999 годов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 descr="https://allyslide.com/thumbs/60c0aad1766ac1c838928a8d5369bfad/img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1988840"/>
            <a:ext cx="43831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31 декабря 1999 года Борис Николаевич Ельцин объявил о своей отставке и подписал указ «Об исполнении полномочий Президента Российской Федерации» Путиным Владимиром Владимировичем</a:t>
            </a:r>
          </a:p>
        </p:txBody>
      </p:sp>
      <p:sp>
        <p:nvSpPr>
          <p:cNvPr id="21506" name="AutoShape 2" descr="https://capost.media/upload/iblock/2d1/2d1b1fb8b73b5b8ac450f07dc12e106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7" name="Picture 3" descr="C:\Documents and Settings\lisavchova_na\Рабочий стол\2d1b1fb8b73b5b8ac450f07dc12e10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3384376" cy="253828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1509" name="AutoShape 5" descr="https://ru.armeniasputnik.am/images/970/91/97091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0" name="Picture 6" descr="C:\Documents and Settings\lisavchova_na\Рабочий стол\9709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852936"/>
            <a:ext cx="3355285" cy="378700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 descr="&amp;Scy;&amp;pcy;&amp;icy;&amp;scy;&amp;ocy;&amp;kcy; &amp;pcy;&amp;rcy;&amp;iecy;&amp;zcy;&amp;icy;&amp;dcy;&amp;iecy;&amp;ncy;&amp;tcy;&amp;ocy;&amp;vcy; &amp;Rcy;&amp;ocy;&amp;scy;&amp;scy;&amp;icy;&amp;icy; &amp;pcy;&amp;ocy; &amp;pcy;&amp;ocy;&amp;rcy;&amp;yacy;&amp;dcy;&amp;kcy;&amp;ucy;"/>
          <p:cNvSpPr>
            <a:spLocks noChangeAspect="1" noChangeArrowheads="1"/>
          </p:cNvSpPr>
          <p:nvPr/>
        </p:nvSpPr>
        <p:spPr bwMode="auto">
          <a:xfrm>
            <a:off x="155575" y="-2286000"/>
            <a:ext cx="3314700" cy="4762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142852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Президенты </a:t>
            </a:r>
          </a:p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Российской Федерации</a:t>
            </a:r>
          </a:p>
        </p:txBody>
      </p:sp>
      <p:pic>
        <p:nvPicPr>
          <p:cNvPr id="51204" name="Picture 4" descr="http://politrussia.com/upload/iblock/a89/a89c813d43603aa28c45218563e6d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2500500" cy="375604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42910" y="5715016"/>
            <a:ext cx="2204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</a:t>
            </a: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Б.Н. Ельцин</a:t>
            </a:r>
          </a:p>
        </p:txBody>
      </p:sp>
      <p:pic>
        <p:nvPicPr>
          <p:cNvPr id="51208" name="Picture 8" descr="http://theinternet2000.com/wp-content/uploads/2014/02/Vladimir_Putin_12015-712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214554"/>
            <a:ext cx="2596883" cy="373484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643306" y="6072206"/>
            <a:ext cx="1931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В.В. Путин</a:t>
            </a:r>
          </a:p>
        </p:txBody>
      </p:sp>
      <p:pic>
        <p:nvPicPr>
          <p:cNvPr id="18434" name="Picture 2" descr="http://armenianweekly.com/wp-content/uploads/2009/12/Dmitry_Medvedev_official_large_photo_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785926"/>
            <a:ext cx="2714644" cy="379891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6286512" y="5715016"/>
            <a:ext cx="2507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Д.А. Медведев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4788024" cy="1162050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Смирнов И. С кем пойдем в будущее? / И. Смирнов // Белгородская правда. – 2018. - №2. – С. 4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988840"/>
            <a:ext cx="4788024" cy="4137323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Подготовка выборов главы нашего государства, которые назначены на 18 марта 2018 </a:t>
            </a: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года, вступила в активную стадию. В данной статье, представитель Избирательной комиссии Белгородской области Николай Плетнев, рассказал о наиболее значимых ее особенностях</a:t>
            </a:r>
            <a:endParaRPr lang="ru-RU" sz="2400" b="1" dirty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</p:txBody>
      </p:sp>
      <p:pic>
        <p:nvPicPr>
          <p:cNvPr id="7170" name="Picture 2" descr="C:\Documents and Settings\sorokina_an\Рабочий стол\скан Еглевская\2 - 0014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9" t="1556" r="4429"/>
          <a:stretch>
            <a:fillRect/>
          </a:stretch>
        </p:blipFill>
        <p:spPr bwMode="auto">
          <a:xfrm>
            <a:off x="4788024" y="620688"/>
            <a:ext cx="3888431" cy="297085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171" name="Picture 3" descr="C:\Documents and Settings\sorokina_an\Рабочий стол\скан Еглевская\2 - 0013.tif"/>
          <p:cNvPicPr>
            <a:picLocks noChangeAspect="1" noChangeArrowheads="1"/>
          </p:cNvPicPr>
          <p:nvPr/>
        </p:nvPicPr>
        <p:blipFill>
          <a:blip r:embed="rId3" cstate="print"/>
          <a:srcRect l="5381" t="2493" r="1278"/>
          <a:stretch>
            <a:fillRect/>
          </a:stretch>
        </p:blipFill>
        <p:spPr bwMode="auto">
          <a:xfrm>
            <a:off x="4932040" y="3212976"/>
            <a:ext cx="4068715" cy="307087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http://i.5sfer.com/uploads/c959a1b1021720e49331f4a60862ca4a.jpg"/>
          <p:cNvPicPr>
            <a:picLocks noChangeAspect="1" noChangeArrowheads="1"/>
          </p:cNvPicPr>
          <p:nvPr/>
        </p:nvPicPr>
        <p:blipFill>
          <a:blip r:embed="rId2" cstate="print"/>
          <a:srcRect t="20760"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Избирательное </a:t>
            </a:r>
          </a:p>
          <a:p>
            <a:pPr algn="ctr"/>
            <a:r>
              <a:rPr lang="ru-RU" sz="6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право – в действии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788024" cy="1988840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Х62 Избирательное право и 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И32 избирательный </a:t>
            </a:r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процесс в Российской 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Федерации - Белгород: </a:t>
            </a:r>
            <a:r>
              <a:rPr lang="ru-RU" sz="2400" dirty="0" err="1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Политерра</a:t>
            </a:r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, 2007. - 181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060848"/>
            <a:ext cx="4788024" cy="4725144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 книге освещаются институты избирательного права и избирательного процесса, рассматриваются спорные с точки зрения правовой доктрины научно-практические проблемы. Изучение избирательного права необходимо для повышения уровня политической и правовой культуры — для всех граждан нашей страны</a:t>
            </a:r>
          </a:p>
        </p:txBody>
      </p:sp>
      <p:pic>
        <p:nvPicPr>
          <p:cNvPr id="10242" name="Picture 2" descr="C:\Documents and Settings\sorokina_an\Рабочий стол\скан Еглевская\2 - 001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25" t="1018" r="30676" b="31318"/>
          <a:stretch>
            <a:fillRect/>
          </a:stretch>
        </p:blipFill>
        <p:spPr bwMode="auto">
          <a:xfrm>
            <a:off x="4932040" y="764704"/>
            <a:ext cx="3940801" cy="541860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6223472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260648"/>
            <a:ext cx="45720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Гражданин РФ, достигший 18 лет, вправе избирать и быть избранным в органы государственной власти и органы местного самоуправления, а также участвовать в референдуме независимо от пола, расы, национальности, языка, происхождения, имущественного и должностного положения, места жительства, отношения к религии, убеждений, принадлежности к общественным объединениям</a:t>
            </a:r>
          </a:p>
        </p:txBody>
      </p:sp>
      <p:pic>
        <p:nvPicPr>
          <p:cNvPr id="60418" name="Picture 2" descr="https://yaostrov.ru/media/k2/items/cache/1637f7121dd665cbbb26a3fc483514a6_XL.jpg?t=-62169984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128458" cy="309634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0420" name="Picture 4" descr="https://ds02.infourok.ru/uploads/ex/0f6b/00010d52-5b47556f/img12.jpg"/>
          <p:cNvPicPr>
            <a:picLocks noChangeAspect="1" noChangeArrowheads="1"/>
          </p:cNvPicPr>
          <p:nvPr/>
        </p:nvPicPr>
        <p:blipFill>
          <a:blip r:embed="rId3" cstate="print"/>
          <a:srcRect t="2751" b="2751"/>
          <a:stretch>
            <a:fillRect/>
          </a:stretch>
        </p:blipFill>
        <p:spPr bwMode="auto">
          <a:xfrm>
            <a:off x="179512" y="3573016"/>
            <a:ext cx="4136008" cy="293135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96752"/>
            <a:ext cx="4788024" cy="116205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Х </a:t>
            </a:r>
            <a:r>
              <a:rPr lang="ru-RU" sz="24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Шкатулла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, В. И. Основы Ш66 правовых знаний : учебное пособие / В. И. </a:t>
            </a:r>
            <a:r>
              <a:rPr lang="ru-RU" sz="24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Шкатулла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, В. В. </a:t>
            </a:r>
            <a:r>
              <a:rPr lang="ru-RU" sz="24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Шкатулла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, М. В. </a:t>
            </a:r>
            <a:r>
              <a:rPr lang="ru-RU" sz="24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Сытинская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. – М.: Академия, 2010. - 320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708920"/>
            <a:ext cx="4788024" cy="4149080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Данное учебное пособие, содержит необходимые сведения о различных отраслях права. Книга поможет читателям овладеть нормами права, привить им правовую культуру. В пособие включен словарь терминов, приведен перечень основных нормативных правовых актов</a:t>
            </a:r>
          </a:p>
        </p:txBody>
      </p:sp>
      <p:pic>
        <p:nvPicPr>
          <p:cNvPr id="3074" name="Picture 2" descr="C:\Documents and Settings\sorokina_an\Рабочий стол\скан Еглевская\2 - 0004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22" r="28561" b="26397"/>
          <a:stretch>
            <a:fillRect/>
          </a:stretch>
        </p:blipFill>
        <p:spPr bwMode="auto">
          <a:xfrm>
            <a:off x="4932040" y="548680"/>
            <a:ext cx="3816424" cy="567405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Избирательное право делится: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пассивное избирательное право - право быть избранным в органы государственной власти и органы местного самоуправления;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активное избирательное право - </a:t>
            </a:r>
            <a:r>
              <a:rPr lang="ru-RU" sz="24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право</a:t>
            </a: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граждан избирать в выборные государственные органы, а также участвовать в референдумах</a:t>
            </a:r>
          </a:p>
        </p:txBody>
      </p:sp>
      <p:pic>
        <p:nvPicPr>
          <p:cNvPr id="61442" name="Picture 2" descr="http://slanmo.ru/sites/default/files/Razdels/Territorialnaya_izbiratelnaya_komissiya/contents/images/333.jpg"/>
          <p:cNvPicPr>
            <a:picLocks noChangeAspect="1" noChangeArrowheads="1"/>
          </p:cNvPicPr>
          <p:nvPr/>
        </p:nvPicPr>
        <p:blipFill>
          <a:blip r:embed="rId2" cstate="print"/>
          <a:srcRect b="1657"/>
          <a:stretch>
            <a:fillRect/>
          </a:stretch>
        </p:blipFill>
        <p:spPr bwMode="auto">
          <a:xfrm>
            <a:off x="1979712" y="260648"/>
            <a:ext cx="4896544" cy="387038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molodezhka-mrsh2.edumsko.ru/uploads/6000/22885/section/481274/.thumbs/IZBIRATELNOE_PRAVO_.jpg?14825849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5"/>
            <a:ext cx="9144000" cy="580526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1079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Что такое выборы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63792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В России гражданин имеет право избирать с 18 лет, право быть избранным депутатом местного совета – с 18 лет; в представительный орган (Государственную думу) - с 21 года, а Президентом страны - с 35 лет.</a:t>
            </a:r>
            <a:endParaRPr lang="ru-RU" sz="2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  <a:hlinkClick r:id="rId2" tooltip="Президент России"/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Президент России и Государственная Дума избираются сроком на 4 и 6 лет соответственно. На основании Конституции РФ Президент не может быть избран более чем на два срока подряд.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Депутаты Государственной Думы избираются по партийным спискам.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Организационная структура Государственной Думы РФ включает в свой состав: председателя, заместителей, руководителей комитетов Думы и руководителей думских фракций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Система выборов в России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56992"/>
            <a:ext cx="4788024" cy="1162050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Избирательная система как институт современного демократического 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государства. </a:t>
            </a:r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[Электронный ресурс] — Электрон. дан. // Северо-Кавказский юридический вестник. — 2015. — № 3. — С. 157-162. — Режим доступа: http://e.lanbook.com/journal/issue/299639 — </a:t>
            </a:r>
            <a:r>
              <a:rPr lang="ru-RU" sz="2400" dirty="0" err="1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Загл</a:t>
            </a:r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. с экрана.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437112"/>
            <a:ext cx="4788024" cy="252028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 данной </a:t>
            </a: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статье содержится анализ влияния избирательной системы на процессы формирования представительных органов власти, даны характеристики избирательных систем</a:t>
            </a:r>
            <a:endParaRPr lang="ru-RU" sz="2400" b="1" dirty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</p:txBody>
      </p:sp>
      <p:sp>
        <p:nvSpPr>
          <p:cNvPr id="1026" name="AutoShape 2" descr="https://cv02.twirpx.net/2016/20164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v02.twirpx.net/2016/20164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C:\Documents and Settings\sorokina_an\Рабочий стол\13215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6216"/>
          <a:stretch>
            <a:fillRect/>
          </a:stretch>
        </p:blipFill>
        <p:spPr bwMode="auto">
          <a:xfrm>
            <a:off x="4932040" y="260648"/>
            <a:ext cx="3783300" cy="446449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074" name="Picture 2" descr="C:\Documents and Settings\lisavchova_na\Рабочий стол\3.jpg"/>
          <p:cNvPicPr>
            <a:picLocks noChangeAspect="1" noChangeArrowheads="1"/>
          </p:cNvPicPr>
          <p:nvPr/>
        </p:nvPicPr>
        <p:blipFill>
          <a:blip r:embed="rId3" cstate="print"/>
          <a:srcRect t="2337" b="3429"/>
          <a:stretch>
            <a:fillRect/>
          </a:stretch>
        </p:blipFill>
        <p:spPr bwMode="auto">
          <a:xfrm>
            <a:off x="5220072" y="1412776"/>
            <a:ext cx="3756298" cy="518457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33326723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916832"/>
            <a:ext cx="81003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Основные виды избирательных систем: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мажоритарная;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пропорциональная;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смешанные системы.</a:t>
            </a:r>
          </a:p>
          <a:p>
            <a:pPr algn="ctr">
              <a:defRPr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</a:t>
            </a:r>
          </a:p>
          <a:p>
            <a:pPr algn="ctr">
              <a:defRPr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  До 2003 года в России использовалась пропорционально-мажоритарная система, при которой половина кандидатов проходила в парламент по партийным спискам, а другая половина выбиралась в местных округах по мажоритарной системе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Избирательная система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556792"/>
            <a:ext cx="80648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Мажоритарная система (от </a:t>
            </a:r>
            <a:r>
              <a:rPr lang="ru-RU" sz="24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фр.Majoritee</a:t>
            </a: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) - большинство. При этой системе избранным считается тот, за кого было подано большинство голосов, а голоса, поданные за остальных кандидатов, не учитываются. Мажоритарная система с двумя турами голосования используется в России на выборах Президента.</a:t>
            </a:r>
          </a:p>
          <a:p>
            <a:pPr algn="ctr">
              <a:defRPr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 соответствии с Федеральным законом от 10 января 2003 года «О выборах Президента Российской Федерации» предусматривается избрание главы российского государства на основе мажоритарной системы абсолютного большинства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Мажоритарная система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225689"/>
            <a:ext cx="67322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При пропорциональной системе места в парламенте распределяются между политическими партиями в соответствии с количеством набранных голосов. При использовании пропорциональной системы с порогом в парламент не проходят партии, набравшие менее определённого процента голосов. В России на данный момент порог составляет 7 %.</a:t>
            </a:r>
            <a:r>
              <a:rPr lang="ru-RU" sz="2400" dirty="0" smtClean="0">
                <a:solidFill>
                  <a:srgbClr val="663300"/>
                </a:solidFill>
              </a:rPr>
              <a:t> </a:t>
            </a: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Пропорциональная система выборов действует в России с 2003 года. Данная система также применяется при выборах в Израиле, Италии и других странах</a:t>
            </a:r>
          </a:p>
          <a:p>
            <a:pPr algn="ctr">
              <a:defRPr/>
            </a:pPr>
            <a:endParaRPr lang="ru-RU" sz="2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Пропорциональная система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juriconsult.pro/wp-content/uploads/2017/09/04450115991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9144000" cy="578645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1079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Я выбираю будущее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4788024" cy="286791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Ф Белгородская областная Б43 Дума: традиции  парламентаризма и современность. 20 лет / Государственный архив Белгородской области. - Белгород: [б. и.], 2014. - 92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996952"/>
            <a:ext cx="4788024" cy="386104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Значение областной Думы для развития современной Белгородчины трудно переоценить. Образованный в сложный период, региональный парламент с честью выполняет свою важнейшую законотворческую миссию на благо белгородской земли и ее жителей </a:t>
            </a:r>
          </a:p>
        </p:txBody>
      </p:sp>
      <p:pic>
        <p:nvPicPr>
          <p:cNvPr id="1026" name="Picture 2" descr="C:\Documents and Settings\sorokina_an\Рабочий стол\скан Еглевская\2 - 000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8056" b="24955"/>
          <a:stretch>
            <a:fillRect/>
          </a:stretch>
        </p:blipFill>
        <p:spPr bwMode="auto">
          <a:xfrm>
            <a:off x="4860032" y="908720"/>
            <a:ext cx="4151858" cy="468557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1268760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Мы выбираем:</a:t>
            </a:r>
          </a:p>
          <a:p>
            <a:pPr algn="ctr"/>
            <a:endParaRPr lang="ru-RU" sz="2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ПРЕЗИДЕНТА</a:t>
            </a:r>
          </a:p>
          <a:p>
            <a:pPr algn="ctr"/>
            <a:endParaRPr lang="ru-RU" sz="2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ДЕПУТАТОВ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ГОСУДАРСТВЕННОЙ ДУМЫ</a:t>
            </a:r>
          </a:p>
          <a:p>
            <a:pPr algn="ctr"/>
            <a:endParaRPr lang="ru-RU" sz="2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ДЕПУТАТОВ В ПРЕДСТАВИТЕЛЬНЫЙ ОРГАН ВЛАСТИ</a:t>
            </a:r>
          </a:p>
          <a:p>
            <a:pPr algn="ctr"/>
            <a:endParaRPr lang="ru-RU" sz="2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СУБЪЕКТОВ РФ ДЕПУТАТОВ ОРГАНОВ МЕСТНОГО САМОУПРАВЛЕНИЯ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188640"/>
            <a:ext cx="61221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Кого мы выбираем? </a:t>
            </a:r>
          </a:p>
        </p:txBody>
      </p:sp>
      <p:sp>
        <p:nvSpPr>
          <p:cNvPr id="38914" name="AutoShape 2" descr="https://controlsk.ru/sites/default/files/put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15" name="Picture 3" descr="C:\Documents and Settings\sorokina_an\Рабочий стол\put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032448" cy="26924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3645024"/>
            <a:ext cx="4094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Нынешний президент РФ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В.В.Путин </a:t>
            </a:r>
          </a:p>
        </p:txBody>
      </p:sp>
      <p:pic>
        <p:nvPicPr>
          <p:cNvPr id="38917" name="Picture 5" descr="http://rus.rt.com/russian/images/2016.11/article/5825cd4dc4618888738b46f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437112"/>
            <a:ext cx="4032448" cy="22673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788" y="1124744"/>
            <a:ext cx="4788024" cy="1162050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Х62 Федеральный 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закон «О О-11 выборах </a:t>
            </a:r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депутатов Государственной Думы федерального собрания Российской 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Федерации». </a:t>
            </a:r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- М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.: </a:t>
            </a:r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Новости, 2007. - 406 с. 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636912"/>
            <a:ext cx="4788024" cy="422108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Данное издание включает в себя текст Федерального закона «О выборах депутатов Государственной Думы Федерального Собрания Российской Федерации</a:t>
            </a: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». Депутаты Государственной Думы избираются гражданами РФ на основе всеобщего равного и прямого избирательного права при тайном голосовании</a:t>
            </a:r>
            <a:endParaRPr lang="ru-RU" sz="2400" b="1" dirty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</p:txBody>
      </p:sp>
      <p:pic>
        <p:nvPicPr>
          <p:cNvPr id="8194" name="Picture 2" descr="C:\Documents and Settings\sorokina_an\Рабочий стол\скан Еглевская\2 - 0010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81" t="3479" r="41056" b="31318"/>
          <a:stretch>
            <a:fillRect/>
          </a:stretch>
        </p:blipFill>
        <p:spPr bwMode="auto">
          <a:xfrm>
            <a:off x="5004048" y="476672"/>
            <a:ext cx="3721319" cy="597666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4788024" cy="116205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Х62 </a:t>
            </a:r>
            <a:r>
              <a:rPr lang="ru-RU" sz="24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Гранкин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, И. В.</a:t>
            </a:r>
            <a:b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</a:b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Г77 Парламент России / И. В. </a:t>
            </a:r>
            <a:r>
              <a:rPr lang="ru-RU" sz="24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Гранкин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. - М.: </a:t>
            </a:r>
            <a:r>
              <a:rPr lang="ru-RU" sz="24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Консалтбанкир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, 1999. - 304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060848"/>
            <a:ext cx="4716016" cy="479715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 монографии рассматриваются вопросы формирования российского парламента, его место в системе органов государственной власти. Основное внимание уделяется анализу полномочий Государственной Думы и Совета Федерации, рассмотрению особенностей принятия федеральных законов </a:t>
            </a:r>
          </a:p>
        </p:txBody>
      </p:sp>
      <p:pic>
        <p:nvPicPr>
          <p:cNvPr id="2050" name="Picture 2" descr="C:\Documents and Settings\sorokina_an\Рабочий стол\скан Еглевская\2 - 000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563" r="32352" b="30088"/>
          <a:stretch>
            <a:fillRect/>
          </a:stretch>
        </p:blipFill>
        <p:spPr bwMode="auto">
          <a:xfrm>
            <a:off x="5004048" y="476672"/>
            <a:ext cx="3847828" cy="590982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548680"/>
            <a:ext cx="42119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Выборы - это неотъемлемый элемент демократии; это способ формирования органов государственной власти и местного самоуправления, а также занятия отдельных государственных должностей, обеспечивающих представительный характер соответствующих органов. И этот выбор осуществляют граждане</a:t>
            </a:r>
          </a:p>
        </p:txBody>
      </p:sp>
      <p:pic>
        <p:nvPicPr>
          <p:cNvPr id="25602" name="Picture 2" descr="http://actualcomment.ru/upload/iblock/4d2/4d2a7c901bc2c4ae979985b84ec5ed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17034"/>
            <a:ext cx="4104456" cy="25088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5604" name="Picture 4" descr="http://tkgorod.ru/uploads/news/7832/gallery_2982acb33141e49697ae67bcdbe5e0a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750" y="548680"/>
            <a:ext cx="4172901" cy="2952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39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Принципы участия гражданина Российской Федерации в выборах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29256" y="2643182"/>
            <a:ext cx="35724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</a:t>
            </a: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Всеобщее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Равное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Прямое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Тайное голосование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Свободное участие в выборах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Добровольное участие в выборах</a:t>
            </a:r>
          </a:p>
        </p:txBody>
      </p:sp>
      <p:pic>
        <p:nvPicPr>
          <p:cNvPr id="15364" name="Picture 4" descr="http://permdaily.ru/uploads/posts/2017-09/sverdlovskaya-oblast-demonstriruet-vysokuyu-yavku-na-vyborah-gubernator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71744"/>
            <a:ext cx="5152122" cy="342902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1844824"/>
            <a:ext cx="4788024" cy="1162050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Х62 Смоленский, 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М.Б.</a:t>
            </a:r>
            <a:b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</a:b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С51 Избирательная система Российской Федерации /М.Б. Смоленский // Конституционное </a:t>
            </a:r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(государственное) право 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России: учебник- </a:t>
            </a:r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Ростов 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н/Д: </a:t>
            </a:r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Феникс, 2002. 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– С. 251-266 </a:t>
            </a:r>
            <a:endParaRPr lang="ru-RU" sz="2400" dirty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254886"/>
            <a:ext cx="4788024" cy="3600400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 данной </a:t>
            </a: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главе подробно описано понятие избирательной системы  и избирательного права, а также источники избирательного права, принципы участия граждан РФ в выборах и стадии избирательного процесса</a:t>
            </a:r>
            <a:endParaRPr lang="ru-RU" sz="2400" b="1" dirty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</p:txBody>
      </p:sp>
      <p:pic>
        <p:nvPicPr>
          <p:cNvPr id="12290" name="Picture 2" descr="C:\Documents and Settings\sorokina_an\Рабочий стол\скан Еглевская\2 - 00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720" t="1018" r="32413" b="31318"/>
          <a:stretch>
            <a:fillRect/>
          </a:stretch>
        </p:blipFill>
        <p:spPr bwMode="auto">
          <a:xfrm>
            <a:off x="5076056" y="836712"/>
            <a:ext cx="3584689" cy="532859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9487974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12776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Составление списков избирателей (составляются УИК).</a:t>
            </a:r>
          </a:p>
          <a:p>
            <a:pPr marL="342900" indent="-342900"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</a:t>
            </a:r>
          </a:p>
          <a:p>
            <a:pPr marL="342900" indent="-342900"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2. Образование и утверждение избирательных округов и участков.</a:t>
            </a:r>
          </a:p>
          <a:p>
            <a:pPr marL="342900" indent="-342900" algn="ctr"/>
            <a:endParaRPr lang="ru-RU" sz="2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marL="342900" indent="-342900"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3. Формирование избирательных комиссий.</a:t>
            </a:r>
          </a:p>
          <a:p>
            <a:pPr marL="342900" indent="-342900"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</a:t>
            </a:r>
          </a:p>
          <a:p>
            <a:pPr marL="342900" indent="-342900"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4. Выдвижение, регистрация кандидатов.</a:t>
            </a:r>
          </a:p>
          <a:p>
            <a:pPr marL="342900" indent="-342900" algn="ctr"/>
            <a:endParaRPr lang="ru-RU" sz="2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marL="342900" indent="-342900"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5. Предвыборная агитация</a:t>
            </a:r>
          </a:p>
          <a:p>
            <a:pPr marL="342900" indent="-342900" algn="ctr"/>
            <a:endParaRPr lang="ru-RU" sz="2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marL="342900" indent="-342900"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6. Голосование.</a:t>
            </a:r>
          </a:p>
          <a:p>
            <a:pPr marL="342900" indent="-342900" algn="ctr"/>
            <a:endParaRPr lang="ru-RU" sz="2400" b="1" dirty="0" smtClean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  <a:p>
            <a:pPr marL="342900" indent="-342900"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7. Подсчет голосов и установление результатов выборов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0"/>
            <a:ext cx="8964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Стадии избирательного процесса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56992"/>
            <a:ext cx="4788024" cy="1162050"/>
          </a:xfrm>
        </p:spPr>
        <p:txBody>
          <a:bodyPr>
            <a:noAutofit/>
          </a:bodyPr>
          <a:lstStyle/>
          <a:p>
            <a:pPr algn="just"/>
            <a:r>
              <a:rPr lang="ru-RU" sz="24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Белина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 В.К. Роль интернет - </a:t>
            </a:r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ресурса в предвыборной кампании партий в 2011 году. [Электронный ресурс] — Электрон. дан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. / В.К. </a:t>
            </a:r>
            <a:r>
              <a:rPr lang="ru-RU" sz="2400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Белина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 // </a:t>
            </a:r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Вестник научного общества студентов, аспирантов и молодых ученых. — 2016. — № 2. — С. 22-28. — Режим доступа: http://</a:t>
            </a:r>
            <a:r>
              <a:rPr lang="ru-RU" sz="2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e.lanbook.com/journal/issue/299376</a:t>
            </a:r>
            <a:endParaRPr lang="ru-RU" sz="2400" dirty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409728"/>
            <a:ext cx="4788024" cy="244827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 политической жизни, многие партии, понимая всю воздействующую силу интернета, используют его как один из источников, для агитации в предвыборной кампании</a:t>
            </a:r>
            <a:endParaRPr lang="ru-RU" sz="2400" b="1" dirty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3467808" cy="34852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 descr="C:\Documents and Settings\lisavchova_na\Рабочий стол\2.jpg"/>
          <p:cNvPicPr>
            <a:picLocks noChangeAspect="1" noChangeArrowheads="1"/>
          </p:cNvPicPr>
          <p:nvPr/>
        </p:nvPicPr>
        <p:blipFill>
          <a:blip r:embed="rId3" cstate="print"/>
          <a:srcRect t="5585" b="6450"/>
          <a:stretch>
            <a:fillRect/>
          </a:stretch>
        </p:blipFill>
        <p:spPr bwMode="auto">
          <a:xfrm>
            <a:off x="5508104" y="2276872"/>
            <a:ext cx="3452256" cy="446449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3816475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Как проходят выборы?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00562" y="1500174"/>
            <a:ext cx="42862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Голосование на выборах проводится с 8 до 20 часов местного времени. О времени и месте голосования избирательные комиссии обязаны оповестить избирателей не позднее чем за 20 дней до дня голосования через средства массовой информации или иными способами</a:t>
            </a:r>
          </a:p>
        </p:txBody>
      </p:sp>
      <p:pic>
        <p:nvPicPr>
          <p:cNvPr id="13314" name="Picture 2" descr="http://old.vmr-mo.ru/upload/iblock/784/8ed2c618eb11a08d34d986f6bc3d30f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3911096"/>
            <a:ext cx="4214842" cy="270876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3316" name="Picture 4" descr="http://e-topki.ru/sites/default/files/field/image/pageo44.png"/>
          <p:cNvPicPr>
            <a:picLocks noChangeAspect="1" noChangeArrowheads="1"/>
          </p:cNvPicPr>
          <p:nvPr/>
        </p:nvPicPr>
        <p:blipFill>
          <a:blip r:embed="rId3" cstate="print"/>
          <a:srcRect t="5625"/>
          <a:stretch>
            <a:fillRect/>
          </a:stretch>
        </p:blipFill>
        <p:spPr bwMode="auto">
          <a:xfrm>
            <a:off x="142844" y="1000108"/>
            <a:ext cx="4188540" cy="268907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8" y="404664"/>
            <a:ext cx="4788024" cy="1162050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Смирнов И. Никому не безразлично / И. Смирнов // Белгородская правда. – 2018. - № 3. – С. 7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484784"/>
            <a:ext cx="4788024" cy="537321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 данной </a:t>
            </a: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статье Ивана Смирнова, </a:t>
            </a:r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рассказывается об условиях, которые создаются для избирателей в период выборов</a:t>
            </a: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. Голосование проводится с 8 до 20 часов по местному времени. Каждый избиратель голосует лично по предъявлению паспорта. Наряду с порядком голосования по месту жительства и по месту временного пребывания, установлен новый порядок голосования – по месту нахождения</a:t>
            </a:r>
            <a:endParaRPr lang="ru-RU" sz="2400" b="1" dirty="0">
              <a:ln>
                <a:solidFill>
                  <a:schemeClr val="tx2">
                    <a:lumMod val="75000"/>
                  </a:schemeClr>
                </a:solidFill>
              </a:ln>
              <a:latin typeface="Comic Sans MS" pitchFamily="66" charset="0"/>
            </a:endParaRPr>
          </a:p>
        </p:txBody>
      </p:sp>
      <p:pic>
        <p:nvPicPr>
          <p:cNvPr id="11266" name="Picture 2" descr="C:\Documents and Settings\sorokina_an\Рабочий стол\скан Еглевская\2 - 001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9" t="1828" r="4428" b="1108"/>
          <a:stretch>
            <a:fillRect/>
          </a:stretch>
        </p:blipFill>
        <p:spPr bwMode="auto">
          <a:xfrm>
            <a:off x="4860032" y="548680"/>
            <a:ext cx="3888432" cy="294578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1267" name="Picture 3" descr="C:\Documents and Settings\sorokina_an\Рабочий стол\скан Еглевская\2 - 0016.tif"/>
          <p:cNvPicPr>
            <a:picLocks noChangeAspect="1" noChangeArrowheads="1"/>
          </p:cNvPicPr>
          <p:nvPr/>
        </p:nvPicPr>
        <p:blipFill>
          <a:blip r:embed="rId3" cstate="print"/>
          <a:srcRect l="3547" t="1044" r="3562" b="3889"/>
          <a:stretch>
            <a:fillRect/>
          </a:stretch>
        </p:blipFill>
        <p:spPr bwMode="auto">
          <a:xfrm>
            <a:off x="4932040" y="3068960"/>
            <a:ext cx="4104456" cy="304816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5267775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16016" y="1484784"/>
            <a:ext cx="42839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Каждый избиратель голосует лично, голосование за других избирателей не допускается. Бюллетени для голосования выдаются избирателям, включенным в список избирателей, по предъявлению паспорта гражданина Российской Федерации</a:t>
            </a:r>
          </a:p>
        </p:txBody>
      </p:sp>
      <p:sp>
        <p:nvSpPr>
          <p:cNvPr id="14338" name="AutoShape 2" descr="https://regnum.ru/uploads/pictures/news/2016/09/06/regnum_picture_1473160599633205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9" name="Picture 3" descr="C:\Documents and Settings\lisavchova_na\Рабочий стол\regnum_picture_1473160599633205_normal.jpg"/>
          <p:cNvPicPr>
            <a:picLocks noChangeAspect="1" noChangeArrowheads="1"/>
          </p:cNvPicPr>
          <p:nvPr/>
        </p:nvPicPr>
        <p:blipFill>
          <a:blip r:embed="rId2" cstate="print"/>
          <a:srcRect l="4918"/>
          <a:stretch>
            <a:fillRect/>
          </a:stretch>
        </p:blipFill>
        <p:spPr bwMode="auto">
          <a:xfrm>
            <a:off x="251520" y="3501008"/>
            <a:ext cx="4248472" cy="324524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4341" name="Picture 5" descr="http://agenda-u.org/sites/default/files/field/image/1449219546_vibori_1_1_0_0_0_0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4248471" cy="255902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0" y="11663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Как проходят выборы?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Как проходят выборы?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24744"/>
            <a:ext cx="43559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Избиратель приходит на избирательный участок, где ему выдается бюллетень для голосования. Вместе с избирательным бюллетенем он проходит в специально оборудованную кабину для голосования, где не допускается присутствие других людей. Избиратель осознано отдает свой голос за того или иного кандидата </a:t>
            </a:r>
          </a:p>
        </p:txBody>
      </p:sp>
      <p:pic>
        <p:nvPicPr>
          <p:cNvPr id="45058" name="Picture 2" descr="http://gagauzpravda.md/wp-content/uploads/2016/09/DSC01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4176464" cy="27734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5060" name="Picture 4" descr="http://cnacck.ru/wp-content/uploads/2016/09/4362346.jpg"/>
          <p:cNvPicPr>
            <a:picLocks noChangeAspect="1" noChangeArrowheads="1"/>
          </p:cNvPicPr>
          <p:nvPr/>
        </p:nvPicPr>
        <p:blipFill>
          <a:blip r:embed="rId3" cstate="print"/>
          <a:srcRect b="11957"/>
          <a:stretch>
            <a:fillRect/>
          </a:stretch>
        </p:blipFill>
        <p:spPr bwMode="auto">
          <a:xfrm>
            <a:off x="323528" y="3933056"/>
            <a:ext cx="4176464" cy="2757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Как проходят выборы?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01317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Голосование проводится путем нанесения избирателем в избирательном бюллетене любого знака в квадрате, относящемся к кандидату или списку кандидатов, в пользу которого сделан выбор </a:t>
            </a:r>
          </a:p>
        </p:txBody>
      </p:sp>
      <p:pic>
        <p:nvPicPr>
          <p:cNvPr id="8" name="Picture 2" descr="http://fpold.fedpress.ru/sites/fedpress/files/nasekina/news/vybory1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124744"/>
            <a:ext cx="5715000" cy="379095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Как проходят выборы?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85789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Сделав свой выбор избиратель, опускает бюллетень в опечатанные (опломбированные) ящики для голосования</a:t>
            </a:r>
          </a:p>
        </p:txBody>
      </p:sp>
      <p:pic>
        <p:nvPicPr>
          <p:cNvPr id="46082" name="Picture 2" descr="http://mgpr.omskportal.ru/ru/RegionalPublicAuthorities/executivelist/GURB/news/07-09-2016a/PageContent/0/image1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620" y="1124744"/>
            <a:ext cx="6840760" cy="45605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76672"/>
            <a:ext cx="79928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Выборы – это юридически узаконенная процедура, в рамках которой граждане определяют, кто будет представлять их интересы в тех или иных органах власти.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Выборы: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укрепляют веру простых граждан в то, что они имеют возможность контролировать правительство и принимаемые им решения;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помогать людям выказать поддержку или разочарование существующему правительству;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это эффективный способ политического просвещения народа;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 это есть барометр общественного мнения.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Участие в выборах</a:t>
            </a:r>
            <a:r>
              <a:rPr lang="ru-RU" sz="2400" i="1" dirty="0" smtClean="0"/>
              <a:t> </a:t>
            </a: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является проявлением правовой и политической зрелости, социальной активности и ответственности</a:t>
            </a:r>
          </a:p>
          <a:p>
            <a:pPr algn="ctr">
              <a:buFont typeface="Wingdings" pitchFamily="2" charset="2"/>
              <a:buChar char="Ø"/>
            </a:pPr>
            <a:endParaRPr lang="ru-RU" sz="2400" b="1" dirty="0" smtClean="0">
              <a:latin typeface="Comic Sans MS" pitchFamily="66" charset="0"/>
            </a:endParaRPr>
          </a:p>
          <a:p>
            <a:pPr algn="ctr"/>
            <a:endParaRPr lang="ru-RU" sz="24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Как проходят выборы?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После окончания времени голосования члены участковой избирательной комиссии в присутствии наблюдателей подсчитывают голоса. Подсчет голосов проводится без перерыва до установления итогов голосования</a:t>
            </a:r>
          </a:p>
        </p:txBody>
      </p:sp>
      <p:sp>
        <p:nvSpPr>
          <p:cNvPr id="1030" name="AutoShape 6" descr="https://cdn1.img.ria.ru/images/51847/16/5184716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http://gazeta.a42.ru/images/lenta/28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3538" y="1124744"/>
            <a:ext cx="6116924" cy="4104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Как проходят выборы?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00063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Итог подсчета голосов – протокол об итогах голосования, передается в окружную избирательную комиссию для установления результатов выборов по избирательному округу или региону </a:t>
            </a:r>
          </a:p>
        </p:txBody>
      </p:sp>
      <p:sp>
        <p:nvSpPr>
          <p:cNvPr id="1030" name="AutoShape 6" descr="https://cdn1.img.ria.ru/images/51847/16/5184716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2" name="AutoShape 2" descr="https://ob-zor.ru/sites/default/files/news/20151216-glavu-emanzhelinskogo-izbirkoma-prigovorili-k-shtrafu-za-falsifikaciyu-itogov-vyborov/falsifikac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https://ob-zor.ru/sites/default/files/news/20151216-glavu-emanzhelinskogo-izbirkoma-prigovorili-k-shtrafu-za-falsifikaciyu-itogov-vyborov/falsifikac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9" name="Picture 9" descr="http://kchrline.ru/wp-content/uploads/2016/09/6fc9dcb2-cbbb-4f07-a5bb-50efc66f422d-768x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643050"/>
            <a:ext cx="4385668" cy="284954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251" name="Picture 11" descr="http://gazetahimki.ru/photos/m3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643050"/>
            <a:ext cx="4286280" cy="284635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Вы сами создаете свою судьбу!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43438" y="2571744"/>
            <a:ext cx="428835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Голосуй за право жить,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Голосуй за право быть,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Голосуй за жизнь на свете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За себя мы все в ответе!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Голосуй!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Не </a:t>
            </a:r>
            <a:r>
              <a:rPr lang="ru-RU" sz="2400" b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комплексуй</a:t>
            </a:r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!</a:t>
            </a:r>
          </a:p>
        </p:txBody>
      </p:sp>
      <p:pic>
        <p:nvPicPr>
          <p:cNvPr id="1030" name="Picture 6" descr="http://www.sostav.ru/articles/rus/2007/01.11/news/images/duma_13.jpg"/>
          <p:cNvPicPr>
            <a:picLocks noChangeAspect="1" noChangeArrowheads="1"/>
          </p:cNvPicPr>
          <p:nvPr/>
        </p:nvPicPr>
        <p:blipFill>
          <a:blip r:embed="rId2" cstate="print"/>
          <a:srcRect b="15436"/>
          <a:stretch>
            <a:fillRect/>
          </a:stretch>
        </p:blipFill>
        <p:spPr bwMode="auto">
          <a:xfrm>
            <a:off x="285720" y="1714487"/>
            <a:ext cx="3857652" cy="490863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72677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18 марта текущего года состоятся выборы Президента Российской Федерации.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Выборы 2018 года явятся важнейшим общественным и политическим событием в России в указанном году. Президент будет избираться в ходе тайного всеобщего голосования сроком на следующие 6 лет</a:t>
            </a:r>
          </a:p>
          <a:p>
            <a:endParaRPr lang="ru-RU" dirty="0"/>
          </a:p>
        </p:txBody>
      </p:sp>
      <p:pic>
        <p:nvPicPr>
          <p:cNvPr id="69634" name="Picture 2" descr="http://animalsfoto.com/photo/8e/8e7486437acabb3de3b2760e9fe6c3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0648"/>
            <a:ext cx="6106278" cy="381642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ubsidii.net/media/k2/items/cache/640bd259ffdced90830152d1191e7a3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ya-v-kurse.ru/wp-content/uploads/2017/09/vybory222-e1505164081220-1050x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919008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Выборы – процедура избрания кого-либо путем голосования.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Само слово «выборы» пришло к нам из латинского языка, где оно тоже означает «делать выбор»</a:t>
            </a:r>
          </a:p>
        </p:txBody>
      </p:sp>
      <p:pic>
        <p:nvPicPr>
          <p:cNvPr id="24578" name="Picture 2" descr="http://tamlife.ru/vibory.jpg"/>
          <p:cNvPicPr>
            <a:picLocks noChangeAspect="1" noChangeArrowheads="1"/>
          </p:cNvPicPr>
          <p:nvPr/>
        </p:nvPicPr>
        <p:blipFill>
          <a:blip r:embed="rId2" cstate="print"/>
          <a:srcRect b="12757"/>
          <a:stretch>
            <a:fillRect/>
          </a:stretch>
        </p:blipFill>
        <p:spPr bwMode="auto">
          <a:xfrm>
            <a:off x="1187624" y="404664"/>
            <a:ext cx="6713048" cy="43924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9309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Избиратель - гражданин Российской Федерации, обладающий активным избирательным правом. В соответствии со статьей 60 Конституции Российской Федерации гражданин может самостоятельно осуществлять в полном объеме свои права и обязанности с 18 лет </a:t>
            </a:r>
          </a:p>
        </p:txBody>
      </p:sp>
      <p:pic>
        <p:nvPicPr>
          <p:cNvPr id="1026" name="Picture 2" descr="http://www.krassever.ru/statics/upload/iblock/3b2/32_%D0%92%D1%8B%D0%B1%D0%BE%D1%80%D1%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104456" cy="273630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028" name="AutoShape 4" descr="https://static.riafan.ru/uploads/2017/08/10/orig-15023732307fd5dec2fa9bdc4821a445e64b87516d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Documents and Settings\lisavchova_na\Рабочий стол\orig-15023732307fd5dec2fa9bdc4821a445e64b87516d.jpeg"/>
          <p:cNvPicPr>
            <a:picLocks noChangeAspect="1" noChangeArrowheads="1"/>
          </p:cNvPicPr>
          <p:nvPr/>
        </p:nvPicPr>
        <p:blipFill>
          <a:blip r:embed="rId3" cstate="print"/>
          <a:srcRect r="10448"/>
          <a:stretch>
            <a:fillRect/>
          </a:stretch>
        </p:blipFill>
        <p:spPr bwMode="auto">
          <a:xfrm>
            <a:off x="4572000" y="980728"/>
            <a:ext cx="4353183" cy="273630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0" y="11663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Кто такой избиратель?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64904"/>
            <a:ext cx="4788024" cy="115212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  <a:ea typeface="+mn-ea"/>
                <a:cs typeface="+mn-cs"/>
              </a:rPr>
              <a:t>РФ. Законы. О внесении изменений в  статьи 57 и 58 Федерального закона «Об основных гарантиях избирательных прав и права на участие в референдуме граждан Российской Федерации» // Новые законы и нормативные акты. – 2015. - №18. – С. 6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717032"/>
            <a:ext cx="4788024" cy="314096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Comic Sans MS" pitchFamily="66" charset="0"/>
              </a:rPr>
              <a:t>В данном законе государством гарантируются свободное волеизъявление граждан Российской Федерации на выборах и референдуме, защита демократических принципов и норм избирательного права и права на участие в референдуме </a:t>
            </a:r>
            <a:r>
              <a:rPr lang="ru-RU" dirty="0" smtClean="0"/>
              <a:t>  </a:t>
            </a:r>
            <a:endParaRPr lang="ru-RU" dirty="0"/>
          </a:p>
        </p:txBody>
      </p:sp>
      <p:pic>
        <p:nvPicPr>
          <p:cNvPr id="6146" name="Picture 2" descr="C:\Documents and Settings\sorokina_an\Рабочий стол\скан Еглевская\2 - 0008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58" t="1018" r="32352" b="32548"/>
          <a:stretch>
            <a:fillRect/>
          </a:stretch>
        </p:blipFill>
        <p:spPr bwMode="auto">
          <a:xfrm>
            <a:off x="5004048" y="188639"/>
            <a:ext cx="3312368" cy="470704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147" name="Picture 3" descr="C:\Documents and Settings\sorokina_an\Рабочий стол\скан Еглевская\2 - 0009.tif"/>
          <p:cNvPicPr>
            <a:picLocks noChangeAspect="1" noChangeArrowheads="1"/>
          </p:cNvPicPr>
          <p:nvPr/>
        </p:nvPicPr>
        <p:blipFill>
          <a:blip r:embed="rId3" cstate="print"/>
          <a:srcRect l="5164" t="5367" r="35988" b="32989"/>
          <a:stretch>
            <a:fillRect/>
          </a:stretch>
        </p:blipFill>
        <p:spPr bwMode="auto">
          <a:xfrm>
            <a:off x="5436096" y="1916832"/>
            <a:ext cx="3355123" cy="482453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2689</Words>
  <Application>Microsoft Office PowerPoint</Application>
  <PresentationFormat>Экран (4:3)</PresentationFormat>
  <Paragraphs>196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РФ. Законы. О внесении изменений в  статьи 57 и 58 Федерального закона «Об основных гарантиях избирательных прав и права на участие в референдуме граждан Российской Федерации» // Новые законы и нормативные акты. – 2015. - №18. – С. 6</vt:lpstr>
      <vt:lpstr>Х62 Избирательный кодекс И32 Белгородской области. - Белгород: Облтипография, 2007. - 270 с.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Сулоев, И.Н. К вопросу о трансформации политического мировосприятия крестьян в период выборов в I государственную Думу (на материалах Костромской и Ярославской губерний) [Электронный ресурс] / И.Н. Сулоев, А.М. Белов. // Вестник Костромского государственного университета им. Н. А. Некрасова. — Электрон. дан. — 2013. — № 5. — С. 60-63. — Режим доступа: https://e.lanbook.com/journal/issue/289807</vt:lpstr>
      <vt:lpstr>Слайд 23</vt:lpstr>
      <vt:lpstr>Слайд 24</vt:lpstr>
      <vt:lpstr>Слайд 25</vt:lpstr>
      <vt:lpstr>Слайд 26</vt:lpstr>
      <vt:lpstr>Слайд 27</vt:lpstr>
      <vt:lpstr>Х40  Конституция  К65 Российской Федерации. – М.: ЭКСМО, 2011. - 32 с.</vt:lpstr>
      <vt:lpstr>Слайд 29</vt:lpstr>
      <vt:lpstr>РФ. Законы. О внесении изменений в федеральный закон «О выборах Президента Российской Федерации»: федеральный закон от 1 июня 2017 г. № 103-ФЗ // Новые законы и нормативные акты. – 2017. - №15. – С. 59-122</vt:lpstr>
      <vt:lpstr>Слайд 31</vt:lpstr>
      <vt:lpstr>Слайд 32</vt:lpstr>
      <vt:lpstr>Слайд 33</vt:lpstr>
      <vt:lpstr>Смирнов И. С кем пойдем в будущее? / И. Смирнов // Белгородская правда. – 2018. - №2. – С. 4</vt:lpstr>
      <vt:lpstr>Слайд 35</vt:lpstr>
      <vt:lpstr>Х62 Избирательное право и И32 избирательный процесс в Российской Федерации - Белгород: Политерра, 2007. - 181 с.</vt:lpstr>
      <vt:lpstr>Слайд 37</vt:lpstr>
      <vt:lpstr>Х Шкатулла, В. И. Основы Ш66 правовых знаний : учебное пособие / В. И. Шкатулла, В. В. Шкатулла, М. В. Сытинская. – М.: Академия, 2010. - 320 с.</vt:lpstr>
      <vt:lpstr>Слайд 39</vt:lpstr>
      <vt:lpstr>Слайд 40</vt:lpstr>
      <vt:lpstr>Избирательная система как институт современного демократического государства. [Электронный ресурс] — Электрон. дан. // Северо-Кавказский юридический вестник. — 2015. — № 3. — С. 157-162. — Режим доступа: http://e.lanbook.com/journal/issue/299639 — Загл. с экрана.</vt:lpstr>
      <vt:lpstr>Слайд 42</vt:lpstr>
      <vt:lpstr>Слайд 43</vt:lpstr>
      <vt:lpstr>Слайд 44</vt:lpstr>
      <vt:lpstr>Слайд 45</vt:lpstr>
      <vt:lpstr>Ф Белгородская областная Б43 Дума: традиции  парламентаризма и современность. 20 лет / Государственный архив Белгородской области. - Белгород: [б. и.], 2014. - 92 с.</vt:lpstr>
      <vt:lpstr>Слайд 47</vt:lpstr>
      <vt:lpstr>Х62 Федеральный закон «О О-11 выборах депутатов Государственной Думы федерального собрания Российской Федерации». - М.: Новости, 2007. - 406 с.  </vt:lpstr>
      <vt:lpstr>Х62 Гранкин, И. В. Г77 Парламент России / И. В. Гранкин. - М.: Консалтбанкир, 1999. - 304 с.</vt:lpstr>
      <vt:lpstr>Слайд 50</vt:lpstr>
      <vt:lpstr>Х62 Смоленский, М.Б. С51 Избирательная система Российской Федерации /М.Б. Смоленский // Конституционное (государственное) право России: учебник- Ростов н/Д: Феникс, 2002. – С. 251-266 </vt:lpstr>
      <vt:lpstr>Слайд 52</vt:lpstr>
      <vt:lpstr>Белина В.К. Роль интернет - ресурса в предвыборной кампании партий в 2011 году. [Электронный ресурс] — Электрон. дан. / В.К. Белина // Вестник научного общества студентов, аспирантов и молодых ученых. — 2016. — № 2. — С. 22-28. — Режим доступа: http://e.lanbook.com/journal/issue/299376</vt:lpstr>
      <vt:lpstr>Слайд 54</vt:lpstr>
      <vt:lpstr>Смирнов И. Никому не безразлично / И. Смирнов // Белгородская правда. – 2018. - № 3. – С. 7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krisanova_tn</cp:lastModifiedBy>
  <cp:revision>136</cp:revision>
  <dcterms:modified xsi:type="dcterms:W3CDTF">2018-02-22T07:37:41Z</dcterms:modified>
</cp:coreProperties>
</file>